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9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2B3"/>
    <a:srgbClr val="092CDD"/>
    <a:srgbClr val="29AABB"/>
    <a:srgbClr val="58DF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C2A7B-66ED-4D88-901A-943B9B41A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D13CF-1C9B-4063-98CC-0C89F8144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95557-3D22-4730-8753-6BD49403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FB4D07-6B1F-4FF5-8438-5F5A1768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1045C-3DDB-4F9F-B30B-AD14F3E7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30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E9BBB-2B6D-4CDB-BCBD-B69616BB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45F15A-2A66-4560-ABCF-1C6F1410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36D88B-3D7A-4123-A225-4F48F619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0F882-1475-4E53-91C8-DBFC629F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0A422-395E-4652-9255-85797661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8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94EB41-55B9-401C-B3DE-C99644523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DA0043-3EE2-4CE6-898B-5A40A0D2F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58FA5-B614-4EF7-AE0C-BAA4E807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6E764-A212-46A4-B1C5-F89290DC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13F76-B8C5-4858-B3F6-DE6BEC2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9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18E3F-AAB9-41A7-9842-1F855634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9D962-F2F8-4144-98B2-BF8BC64D9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01019-183A-4A1C-9DDB-C209D0A6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13B4B-C2B0-4B27-AD50-FFE5C47C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95C13-D235-4164-B594-6E4FA97C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26B75-94B1-4C58-8A66-6B38BC8F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FE88E-AE8F-4053-9375-1974CACA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EC934-D582-425A-A6CE-1BAABC89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2C27A-6936-4AEA-A5EE-9AA509E7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EA30A-A0A6-4FDF-BB0A-12097C89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35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5F199-7F72-44A6-89AA-6077C6DC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29A6D-7266-48AF-947E-ABF3AF6D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57F766-6B20-462D-8D1D-54D963909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9805DB-E444-4473-B002-E268475F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742BA5-5779-4451-A620-77F2A8C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64F698-877A-4D9B-95F5-5ED0EDCB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73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8A573-EC27-464D-86F5-CB995351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87EA5-D426-4355-BAE4-8369CB62E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FF97B8-FC14-422B-9838-E890A1045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F1C6C-97FA-406C-BA93-3DD6C4D60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90C217-6127-4EC9-8F5D-DF7327329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DA1CF6-CB99-41FF-A642-D5425730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34BB14-DA36-4EF7-9FE4-3367D54B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EEF49F-3211-470F-9AF7-3F458391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15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20582-8DB6-476A-92A1-E1854D55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3F60CB-10EA-4CCE-AD08-F3C95B2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013F19-4906-4631-945C-1A559B05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D05EC1-89B1-4605-BDE6-EDEBEE9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4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28D1E7-2396-4B02-B720-B4B7B748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E33656-F836-470B-8EAB-388CBC98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9F597-99FD-4A6D-9ADC-9575C49E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3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C6E4E-696D-4F23-A1CA-6F4EDFD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19ED6-4712-48B4-A642-C65356F8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9F0138-3B5B-4BEE-B13C-76256CE4F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F2D6A5-F882-489C-B349-8B8DCF4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50A06-5E82-4205-A449-D9443358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109730-6C39-4C81-A717-8305A70D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12BAB-9ECE-4E50-BC6C-6CE3583E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FE2159-969B-434F-9476-1CF86BD9C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7881B3-4EE2-429F-9282-409FB1926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51105E-A2A5-4A01-81B8-DD535BD7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19D510-07E8-45FB-BE9B-5F6D50EB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FD671B-B7F1-4904-8C0A-459F4EA5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6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E8CAA2-8AF5-440F-8A84-3D7802BF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B30461-283C-4752-8DA1-77EAFA7D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0AF1A-FB0A-4328-8A94-A6F2E9839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8119-4762-4D41-B646-76B6F4AB8FBD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D6E12A-5BEF-4292-B1E6-6FC76A07B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0E9AF-F18D-432E-B5FB-5C44244CF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A937-F1F6-4F9F-BF09-D8E71F16C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>
            <a:extLst>
              <a:ext uri="{FF2B5EF4-FFF2-40B4-BE49-F238E27FC236}">
                <a16:creationId xmlns:a16="http://schemas.microsoft.com/office/drawing/2014/main" xmlns="" id="{0174CCDF-AD76-4443-BDFA-70E2B02EA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002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48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hyperlink" Target="https://learningapps.org/watch?v=pjmp9ovxk19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hyperlink" Target="https://www.e-sfera.hr/dodatni-digitalni-sadrzaji/cf4ff814-f89f-4a71-9525-0ef80a25e55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F02DAE-4BC4-42FF-AB46-E848E9255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371" y="1549825"/>
            <a:ext cx="5923240" cy="424069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B1BF3-3966-4C2D-B1FF-FA513FA6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318476"/>
            <a:ext cx="8768862" cy="697523"/>
          </a:xfrm>
          <a:ln w="38100">
            <a:solidFill>
              <a:srgbClr val="27A2B3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rgbClr val="27A2B3"/>
                </a:solidFill>
                <a:latin typeface="+mn-lt"/>
              </a:rPr>
              <a:t>ŽIVA BIĆA SU GRAĐENA </a:t>
            </a:r>
            <a:r>
              <a:rPr lang="hr-HR" b="1" dirty="0">
                <a:solidFill>
                  <a:srgbClr val="27A2B3"/>
                </a:solidFill>
                <a:latin typeface="+mn-lt"/>
              </a:rPr>
              <a:t>OD STANICA</a:t>
            </a:r>
            <a:endParaRPr lang="en-US" b="1" dirty="0">
              <a:solidFill>
                <a:srgbClr val="27A2B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8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B1BF3-3966-4C2D-B1FF-FA513FA6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48" y="553945"/>
            <a:ext cx="10917142" cy="1219200"/>
          </a:xfrm>
        </p:spPr>
        <p:txBody>
          <a:bodyPr>
            <a:noAutofit/>
          </a:bodyPr>
          <a:lstStyle/>
          <a:p>
            <a:r>
              <a:rPr lang="hr-HR" sz="4000" dirty="0" smtClean="0"/>
              <a:t>MIKROSKOP</a:t>
            </a:r>
            <a:br>
              <a:rPr lang="hr-HR" sz="4000" dirty="0" smtClean="0"/>
            </a:br>
            <a:r>
              <a:rPr lang="hr-HR" sz="4000" dirty="0" smtClean="0"/>
              <a:t>-uređaj za promatranje sitnih struktura i organizama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43" y="1998630"/>
            <a:ext cx="3078602" cy="3929066"/>
          </a:xfrm>
          <a:prstGeom prst="rect">
            <a:avLst/>
          </a:prstGeom>
          <a:noFill/>
          <a:ln w="28575">
            <a:solidFill>
              <a:srgbClr val="27A2B3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8569" y="5207493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4219" y="6064195"/>
            <a:ext cx="386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  str.40</a:t>
            </a:r>
            <a:r>
              <a:rPr lang="hr-HR" dirty="0" smtClean="0"/>
              <a:t>: </a:t>
            </a:r>
          </a:p>
          <a:p>
            <a:r>
              <a:rPr lang="hr-HR" dirty="0" smtClean="0"/>
              <a:t>Što  se to kreće u kapljici barske vode?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117" y="2278709"/>
            <a:ext cx="4733636" cy="3124200"/>
          </a:xfrm>
          <a:prstGeom prst="rect">
            <a:avLst/>
          </a:prstGeom>
          <a:noFill/>
          <a:ln w="38100">
            <a:solidFill>
              <a:srgbClr val="27A2B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91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2459" y="287641"/>
            <a:ext cx="881063" cy="844550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80310" y="5047175"/>
            <a:ext cx="37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chemeClr val="accent6"/>
                </a:solidFill>
              </a:rPr>
              <a:t>RB  str. 41</a:t>
            </a:r>
            <a:r>
              <a:rPr lang="hr-HR" dirty="0" smtClean="0"/>
              <a:t>: </a:t>
            </a:r>
          </a:p>
          <a:p>
            <a:r>
              <a:rPr lang="hr-HR" dirty="0" smtClean="0"/>
              <a:t>Od čega su građeni svi živi organizmi?                                                         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29" y="1422399"/>
            <a:ext cx="4800000" cy="3600000"/>
          </a:xfrm>
          <a:prstGeom prst="rect">
            <a:avLst/>
          </a:prstGeom>
          <a:noFill/>
          <a:ln w="38100">
            <a:solidFill>
              <a:srgbClr val="27A2B3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5112" b="10765"/>
          <a:stretch>
            <a:fillRect/>
          </a:stretch>
        </p:blipFill>
        <p:spPr bwMode="auto">
          <a:xfrm>
            <a:off x="7635797" y="1469292"/>
            <a:ext cx="3232488" cy="3600000"/>
          </a:xfrm>
          <a:prstGeom prst="rect">
            <a:avLst/>
          </a:prstGeom>
          <a:noFill/>
          <a:ln w="38100">
            <a:solidFill>
              <a:srgbClr val="27A2B3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92431" y="437661"/>
            <a:ext cx="166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27A2B3"/>
                </a:solidFill>
              </a:rPr>
              <a:t>ISTRAŽI</a:t>
            </a:r>
            <a:endParaRPr lang="hr-HR" sz="3200" b="1" dirty="0">
              <a:solidFill>
                <a:srgbClr val="27A2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B1BF3-3966-4C2D-B1FF-FA513FA6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56" y="5053054"/>
            <a:ext cx="6233821" cy="624177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- živa bića su građena od </a:t>
            </a:r>
            <a:r>
              <a:rPr lang="hr-HR" sz="3600" b="1" dirty="0" smtClean="0">
                <a:latin typeface="+mn-lt"/>
              </a:rPr>
              <a:t>stanica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6243" y="1192690"/>
            <a:ext cx="3600000" cy="3624733"/>
            <a:chOff x="254442" y="238534"/>
            <a:chExt cx="3600000" cy="36247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442" y="238534"/>
              <a:ext cx="360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898490" y="3493935"/>
              <a:ext cx="2301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BAKTERIJSKA STANICA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21648" y="1184102"/>
            <a:ext cx="3681454" cy="3603510"/>
            <a:chOff x="8317065" y="722921"/>
            <a:chExt cx="3681454" cy="360351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4110" y="722921"/>
              <a:ext cx="360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8317065" y="3957099"/>
              <a:ext cx="368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CRVENE KRVNE STANICE - ERITROCITI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9847" y="1184745"/>
            <a:ext cx="3600000" cy="3629365"/>
            <a:chOff x="4174435" y="238539"/>
            <a:chExt cx="3600000" cy="362936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4435" y="238539"/>
              <a:ext cx="360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381168" y="3498572"/>
              <a:ext cx="2989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ŽIVČANA STANICA-NEURON</a:t>
              </a:r>
              <a:endParaRPr lang="hr-H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54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2" y="147100"/>
            <a:ext cx="8969071" cy="584420"/>
          </a:xfrm>
          <a:ln w="38100">
            <a:solidFill>
              <a:srgbClr val="27A2B3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+mn-lt"/>
              </a:rPr>
              <a:t>OBZIROM NA BROJ STANICA ŽIVA BIĆA DIJELE SE NA: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4769" y="993250"/>
            <a:ext cx="567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MNOGOSTANIČNE ORGANIZME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84" y="3089743"/>
            <a:ext cx="1574359" cy="1574359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14" t="9037" r="4092" b="3509"/>
          <a:stretch>
            <a:fillRect/>
          </a:stretch>
        </p:blipFill>
        <p:spPr bwMode="auto">
          <a:xfrm>
            <a:off x="1977972" y="3616825"/>
            <a:ext cx="1987826" cy="1288111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9706" y="2417197"/>
            <a:ext cx="1633025" cy="108800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9479" y="3183015"/>
            <a:ext cx="1810296" cy="135772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5426" y="4046357"/>
            <a:ext cx="1451113" cy="186516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141474" y="1547853"/>
            <a:ext cx="2847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→ </a:t>
            </a:r>
            <a:r>
              <a:rPr lang="hr-HR" sz="2400" dirty="0" smtClean="0"/>
              <a:t>BESKRALJEŠNJACI</a:t>
            </a:r>
            <a:endParaRPr lang="hr-HR" sz="2400" dirty="0" smtClean="0"/>
          </a:p>
          <a:p>
            <a:r>
              <a:rPr lang="hr-HR" sz="2400" dirty="0" smtClean="0"/>
              <a:t>→ </a:t>
            </a:r>
            <a:r>
              <a:rPr lang="hr-HR" sz="2400" dirty="0" smtClean="0"/>
              <a:t>KRALJEŠNJACI</a:t>
            </a:r>
            <a:endParaRPr lang="hr-HR" sz="2400" dirty="0" smtClean="0"/>
          </a:p>
          <a:p>
            <a:r>
              <a:rPr lang="hr-HR" sz="2400" dirty="0" smtClean="0"/>
              <a:t>→ BILJKE</a:t>
            </a:r>
          </a:p>
          <a:p>
            <a:r>
              <a:rPr lang="hr-HR" sz="2400" dirty="0" smtClean="0"/>
              <a:t>→ neke GLJIVE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2798" y="1536589"/>
            <a:ext cx="231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→ BAKTERIJE</a:t>
            </a:r>
          </a:p>
          <a:p>
            <a:r>
              <a:rPr lang="hr-HR" sz="2400" dirty="0" smtClean="0"/>
              <a:t>→ PRAŽIVOTINJE</a:t>
            </a:r>
          </a:p>
          <a:p>
            <a:r>
              <a:rPr lang="hr-HR" sz="2400" dirty="0" smtClean="0"/>
              <a:t>→ neke ALGE</a:t>
            </a:r>
          </a:p>
          <a:p>
            <a:r>
              <a:rPr lang="hr-HR" sz="2400" dirty="0" smtClean="0"/>
              <a:t>→ neke GLJIVE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035" y="1041621"/>
            <a:ext cx="531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JEDNOSTANIČNE ORGANIZME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27297" t="27145" b="21310"/>
          <a:stretch>
            <a:fillRect/>
          </a:stretch>
        </p:blipFill>
        <p:spPr bwMode="auto">
          <a:xfrm>
            <a:off x="7088553" y="4915877"/>
            <a:ext cx="2149231" cy="108840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 l="2590" t="6945" r="2945" b="11385"/>
          <a:stretch>
            <a:fillRect/>
          </a:stretch>
        </p:blipFill>
        <p:spPr bwMode="auto">
          <a:xfrm>
            <a:off x="6580558" y="2046360"/>
            <a:ext cx="1258875" cy="18000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36122" y="6240585"/>
            <a:ext cx="188976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92CDD"/>
                </a:solidFill>
                <a:hlinkClick r:id="rId9"/>
              </a:rPr>
              <a:t>VIZUALNO</a:t>
            </a:r>
            <a:r>
              <a:rPr lang="hr-HR" sz="2400" b="1" dirty="0" smtClean="0">
                <a:hlinkClick r:id="rId9"/>
              </a:rPr>
              <a:t> </a:t>
            </a:r>
            <a:r>
              <a:rPr lang="hr-HR" sz="2400" dirty="0" smtClean="0">
                <a:hlinkClick r:id="rId9"/>
              </a:rPr>
              <a:t>+</a:t>
            </a:r>
            <a:endParaRPr lang="en-US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/>
          <a:srcRect t="10788" r="7218" b="2906"/>
          <a:stretch>
            <a:fillRect/>
          </a:stretch>
        </p:blipFill>
        <p:spPr bwMode="auto">
          <a:xfrm>
            <a:off x="960217" y="6164520"/>
            <a:ext cx="623239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862646" y="6267940"/>
            <a:ext cx="314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KVIZ</a:t>
            </a:r>
            <a:r>
              <a:rPr lang="hr-HR" sz="2400" dirty="0" smtClean="0"/>
              <a:t>: </a:t>
            </a:r>
            <a:r>
              <a:rPr lang="hr-HR" sz="2400" dirty="0" smtClean="0">
                <a:hlinkClick r:id="rId11"/>
              </a:rPr>
              <a:t>PROVJERI ZNANJE</a:t>
            </a:r>
            <a:endParaRPr lang="hr-HR" sz="2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 cstate="email"/>
          <a:srcRect r="3428" b="5720"/>
          <a:stretch>
            <a:fillRect/>
          </a:stretch>
        </p:blipFill>
        <p:spPr bwMode="auto">
          <a:xfrm>
            <a:off x="8262146" y="6135080"/>
            <a:ext cx="676132" cy="6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B1BF3-3966-4C2D-B1FF-FA513FA6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45" y="4607118"/>
            <a:ext cx="10895936" cy="1777779"/>
          </a:xfrm>
          <a:ln w="12700">
            <a:noFill/>
          </a:ln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- prvi su organizmi bili jednostanični, kasnije su se razvili </a:t>
            </a:r>
            <a:br>
              <a:rPr lang="hr-HR" sz="3600" dirty="0" smtClean="0">
                <a:latin typeface="+mn-lt"/>
              </a:rPr>
            </a:br>
            <a:r>
              <a:rPr lang="hr-HR" sz="3600" dirty="0" err="1" smtClean="0">
                <a:latin typeface="+mn-lt"/>
              </a:rPr>
              <a:t>mnogostanični</a:t>
            </a:r>
            <a:r>
              <a:rPr lang="hr-HR" sz="3600" dirty="0" smtClean="0">
                <a:latin typeface="+mn-lt"/>
              </a:rPr>
              <a:t> organizmi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>- u </a:t>
            </a:r>
            <a:r>
              <a:rPr lang="hr-HR" sz="3600" dirty="0" err="1" smtClean="0"/>
              <a:t>mnogostaničnih</a:t>
            </a:r>
            <a:r>
              <a:rPr lang="hr-HR" sz="3600" dirty="0" smtClean="0"/>
              <a:t> organizama stanice se specijaliziraju za obavljanje specifičnih poslova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29364" y="763320"/>
            <a:ext cx="5335714" cy="3600000"/>
            <a:chOff x="174925" y="182879"/>
            <a:chExt cx="5335714" cy="3600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66" t="1666" r="2941" b="2136"/>
            <a:stretch>
              <a:fillRect/>
            </a:stretch>
          </p:blipFill>
          <p:spPr bwMode="auto">
            <a:xfrm>
              <a:off x="174925" y="182879"/>
              <a:ext cx="5335714" cy="360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009031" y="3405807"/>
              <a:ext cx="1453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ZELENA ALGA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97495" y="769290"/>
            <a:ext cx="5375349" cy="3622737"/>
            <a:chOff x="6620132" y="777241"/>
            <a:chExt cx="5375349" cy="362273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0132" y="777241"/>
              <a:ext cx="5375349" cy="360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238223" y="4030646"/>
              <a:ext cx="1876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ŽIVČANE  STANICE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666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B1BF3-3966-4C2D-B1FF-FA513FA6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908" y="437662"/>
            <a:ext cx="3300046" cy="61741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solidFill>
                  <a:srgbClr val="27A2B3"/>
                </a:solidFill>
              </a:rPr>
              <a:t>RIJEŠI REBUS:</a:t>
            </a:r>
            <a:endParaRPr lang="en-US" dirty="0">
              <a:solidFill>
                <a:srgbClr val="27A2B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920" y="5318760"/>
            <a:ext cx="347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RJEŠENJE: ____________________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47" y="1907344"/>
            <a:ext cx="2160000" cy="2160000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725" r="7437"/>
          <a:stretch>
            <a:fillRect/>
          </a:stretch>
        </p:blipFill>
        <p:spPr bwMode="auto">
          <a:xfrm>
            <a:off x="2821354" y="1920628"/>
            <a:ext cx="2399323" cy="2160000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423" y="1942782"/>
            <a:ext cx="2880000" cy="2160000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365"/>
          <a:stretch>
            <a:fillRect/>
          </a:stretch>
        </p:blipFill>
        <p:spPr bwMode="auto">
          <a:xfrm>
            <a:off x="8461349" y="1953845"/>
            <a:ext cx="3253912" cy="2160000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97356" y="401710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7A2B3"/>
                </a:solidFill>
              </a:rPr>
              <a:t>1</a:t>
            </a:r>
            <a:endParaRPr lang="hr-HR" b="1" dirty="0">
              <a:solidFill>
                <a:srgbClr val="27A2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547" y="403665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7A2B3"/>
                </a:solidFill>
              </a:rPr>
              <a:t>1</a:t>
            </a:r>
            <a:endParaRPr lang="hr-HR" b="1" dirty="0">
              <a:solidFill>
                <a:srgbClr val="27A2B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752" y="406401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7A2B3"/>
                </a:solidFill>
              </a:rPr>
              <a:t>1</a:t>
            </a:r>
            <a:endParaRPr lang="hr-HR" b="1" dirty="0">
              <a:solidFill>
                <a:srgbClr val="27A2B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345" y="4075748"/>
            <a:ext cx="111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27A2B3"/>
                </a:solidFill>
              </a:rPr>
              <a:t>6</a:t>
            </a:r>
            <a:r>
              <a:rPr lang="hr-HR" dirty="0" smtClean="0"/>
              <a:t>,</a:t>
            </a:r>
            <a:r>
              <a:rPr lang="hr-HR" b="1" dirty="0" smtClean="0">
                <a:solidFill>
                  <a:srgbClr val="27A2B3"/>
                </a:solidFill>
              </a:rPr>
              <a:t> 7</a:t>
            </a:r>
            <a:r>
              <a:rPr lang="hr-HR" dirty="0" smtClean="0"/>
              <a:t>,</a:t>
            </a:r>
            <a:r>
              <a:rPr lang="hr-HR" b="1" dirty="0" smtClean="0">
                <a:solidFill>
                  <a:srgbClr val="27A2B3"/>
                </a:solidFill>
              </a:rPr>
              <a:t> 8</a:t>
            </a:r>
            <a:r>
              <a:rPr lang="hr-HR" dirty="0" smtClean="0"/>
              <a:t>,</a:t>
            </a:r>
            <a:r>
              <a:rPr lang="hr-HR" b="1" dirty="0" smtClean="0">
                <a:solidFill>
                  <a:srgbClr val="27A2B3"/>
                </a:solidFill>
              </a:rPr>
              <a:t> 9</a:t>
            </a:r>
            <a:endParaRPr lang="hr-HR" b="1" dirty="0">
              <a:solidFill>
                <a:srgbClr val="27A2B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970585"/>
            <a:ext cx="176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27A2B3"/>
                </a:solidFill>
              </a:rPr>
              <a:t>STANICA</a:t>
            </a:r>
            <a:endParaRPr lang="hr-HR" sz="3200" b="1" dirty="0">
              <a:solidFill>
                <a:srgbClr val="27A2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124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ŽIVA BIĆA SU GRAĐENA OD STANICA</vt:lpstr>
      <vt:lpstr>MIKROSKOP -uređaj za promatranje sitnih struktura i organizama</vt:lpstr>
      <vt:lpstr>Slide 3</vt:lpstr>
      <vt:lpstr>- živa bića su građena od stanica</vt:lpstr>
      <vt:lpstr>OBZIROM NA BROJ STANICA ŽIVA BIĆA DIJELE SE NA:</vt:lpstr>
      <vt:lpstr>- prvi su organizmi bili jednostanični, kasnije su se razvili  mnogostanični organizmi - u mnogostaničnih organizama stanice se specijaliziraju za obavljanje specifičnih poslova</vt:lpstr>
      <vt:lpstr>RIJEŠI REBUS: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SU BIĆA GRAĐENA OD STANICA</dc:title>
  <dc:creator>User</dc:creator>
  <cp:lastModifiedBy>sk-imahecic</cp:lastModifiedBy>
  <cp:revision>40</cp:revision>
  <dcterms:created xsi:type="dcterms:W3CDTF">2019-07-05T06:58:51Z</dcterms:created>
  <dcterms:modified xsi:type="dcterms:W3CDTF">2019-08-09T07:41:03Z</dcterms:modified>
</cp:coreProperties>
</file>